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6"/>
  </p:notesMasterIdLst>
  <p:sldIdLst>
    <p:sldId id="263" r:id="rId2"/>
    <p:sldId id="309" r:id="rId3"/>
    <p:sldId id="306" r:id="rId4"/>
    <p:sldId id="307" r:id="rId5"/>
    <p:sldId id="316" r:id="rId6"/>
    <p:sldId id="310" r:id="rId7"/>
    <p:sldId id="311" r:id="rId8"/>
    <p:sldId id="317" r:id="rId9"/>
    <p:sldId id="318" r:id="rId10"/>
    <p:sldId id="319" r:id="rId11"/>
    <p:sldId id="322" r:id="rId12"/>
    <p:sldId id="320" r:id="rId13"/>
    <p:sldId id="321" r:id="rId14"/>
    <p:sldId id="323" r:id="rId15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96A0"/>
    <a:srgbClr val="C3000A"/>
    <a:srgbClr val="D1ECEA"/>
    <a:srgbClr val="E5F4F3"/>
    <a:srgbClr val="D3EBED"/>
    <a:srgbClr val="BE1323"/>
    <a:srgbClr val="9A0027"/>
    <a:srgbClr val="C513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3" autoAdjust="0"/>
    <p:restoredTop sz="87950" autoAdjust="0"/>
  </p:normalViewPr>
  <p:slideViewPr>
    <p:cSldViewPr>
      <p:cViewPr varScale="1">
        <p:scale>
          <a:sx n="97" d="100"/>
          <a:sy n="97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9" tIns="46485" rIns="92969" bIns="46485" numCol="1" anchor="t" anchorCtr="0" compatLnSpc="1">
            <a:prstTxWarp prst="textNoShape">
              <a:avLst/>
            </a:prstTxWarp>
          </a:bodyPr>
          <a:lstStyle>
            <a:lvl1pPr defTabSz="93008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9" tIns="46485" rIns="92969" bIns="46485" numCol="1" anchor="t" anchorCtr="0" compatLnSpc="1">
            <a:prstTxWarp prst="textNoShape">
              <a:avLst/>
            </a:prstTxWarp>
          </a:bodyPr>
          <a:lstStyle>
            <a:lvl1pPr algn="r" defTabSz="93008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834" y="4724760"/>
            <a:ext cx="5441947" cy="447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9" tIns="46485" rIns="92969" bIns="464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9" tIns="46485" rIns="92969" bIns="46485" numCol="1" anchor="b" anchorCtr="0" compatLnSpc="1">
            <a:prstTxWarp prst="textNoShape">
              <a:avLst/>
            </a:prstTxWarp>
          </a:bodyPr>
          <a:lstStyle>
            <a:lvl1pPr defTabSz="93008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9" tIns="46485" rIns="92969" bIns="46485" numCol="1" anchor="b" anchorCtr="0" compatLnSpc="1">
            <a:prstTxWarp prst="textNoShape">
              <a:avLst/>
            </a:prstTxWarp>
          </a:bodyPr>
          <a:lstStyle>
            <a:lvl1pPr algn="r" defTabSz="930081">
              <a:defRPr sz="1200"/>
            </a:lvl1pPr>
          </a:lstStyle>
          <a:p>
            <a:pPr>
              <a:defRPr/>
            </a:pPr>
            <a:fld id="{434061DB-5A4A-4590-8348-D9FC2875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85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79388" y="260350"/>
            <a:ext cx="8713787" cy="6426200"/>
            <a:chOff x="113" y="164"/>
            <a:chExt cx="5489" cy="4048"/>
          </a:xfrm>
        </p:grpSpPr>
        <p:pic>
          <p:nvPicPr>
            <p:cNvPr id="5" name="Picture 14" descr="grafikk til ppt_1 red"/>
            <p:cNvPicPr>
              <a:picLocks noChangeAspect="1" noChangeArrowheads="1"/>
            </p:cNvPicPr>
            <p:nvPr/>
          </p:nvPicPr>
          <p:blipFill>
            <a:blip r:embed="rId2" cstate="print"/>
            <a:srcRect l="4231" t="8150" r="7161"/>
            <a:stretch>
              <a:fillRect/>
            </a:stretch>
          </p:blipFill>
          <p:spPr bwMode="auto">
            <a:xfrm>
              <a:off x="158" y="164"/>
              <a:ext cx="5444" cy="3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113" y="3957"/>
              <a:ext cx="940" cy="1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982" y="4048"/>
              <a:ext cx="3848" cy="1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nb-NO"/>
            </a:p>
          </p:txBody>
        </p:sp>
      </p:grpSp>
      <p:sp>
        <p:nvSpPr>
          <p:cNvPr id="215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568450" y="2349501"/>
            <a:ext cx="6459934" cy="10795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587500" y="3501628"/>
            <a:ext cx="6440884" cy="10795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179512" y="6453336"/>
            <a:ext cx="79216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800" dirty="0">
                <a:solidFill>
                  <a:schemeClr val="bg1">
                    <a:lumMod val="85000"/>
                  </a:schemeClr>
                </a:solidFill>
              </a:rPr>
              <a:t>100990 – 1.1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402C-698A-4E3D-8C77-749AB9141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23063" y="1130300"/>
            <a:ext cx="1952625" cy="5322888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65188" y="1130300"/>
            <a:ext cx="5705475" cy="5322888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FD6D8-26DF-4E58-BE35-F8F97C5398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96A0"/>
                </a:solidFill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>
                <a:latin typeface="Calibri" pitchFamily="34" charset="0"/>
              </a:defRPr>
            </a:lvl4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656EA-4618-44DE-91C7-84BF79700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FB04CF-81CC-47F0-855A-33B59A130DBC}" type="datetimeFigureOut">
              <a:rPr lang="nb-NO" smtClean="0"/>
              <a:pPr/>
              <a:t>13.06.2018</a:t>
            </a:fld>
            <a:endParaRPr lang="nb-NO" dirty="0"/>
          </a:p>
        </p:txBody>
      </p:sp>
      <p:sp>
        <p:nvSpPr>
          <p:cNvPr id="6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2396A0"/>
                </a:solidFill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D68AC-5FB2-482E-A4FE-B345D94DC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FB04CF-81CC-47F0-855A-33B59A130DBC}" type="datetimeFigureOut">
              <a:rPr lang="nb-NO" smtClean="0"/>
              <a:pPr/>
              <a:t>13.06.2018</a:t>
            </a:fld>
            <a:endParaRPr lang="nb-NO" dirty="0"/>
          </a:p>
        </p:txBody>
      </p:sp>
      <p:sp>
        <p:nvSpPr>
          <p:cNvPr id="6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396A0"/>
                </a:solidFill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65188" y="2060575"/>
            <a:ext cx="3829050" cy="439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46638" y="2060575"/>
            <a:ext cx="3829050" cy="4392613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EA881-EBC2-4A44-AF92-7FEC56F3D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lassholder for dato 10"/>
          <p:cNvSpPr>
            <a:spLocks noGrp="1"/>
          </p:cNvSpPr>
          <p:nvPr>
            <p:ph type="dt" sz="half" idx="11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FB04CF-81CC-47F0-855A-33B59A130DBC}" type="datetimeFigureOut">
              <a:rPr lang="nb-NO" smtClean="0"/>
              <a:pPr/>
              <a:t>13.06.2018</a:t>
            </a:fld>
            <a:endParaRPr lang="nb-NO" dirty="0"/>
          </a:p>
        </p:txBody>
      </p:sp>
      <p:sp>
        <p:nvSpPr>
          <p:cNvPr id="7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7584" y="2060848"/>
            <a:ext cx="38884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7584" y="2708919"/>
            <a:ext cx="3888432" cy="3744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860032" y="2060848"/>
            <a:ext cx="382676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860032" y="2708919"/>
            <a:ext cx="3826768" cy="3744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57182-09EE-494A-8E4D-8D470835A4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865188" y="1130300"/>
            <a:ext cx="7810500" cy="854075"/>
          </a:xfrm>
        </p:spPr>
        <p:txBody>
          <a:bodyPr/>
          <a:lstStyle>
            <a:lvl1pPr>
              <a:defRPr>
                <a:solidFill>
                  <a:srgbClr val="2396A0"/>
                </a:solidFill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Plassholder for dato 10"/>
          <p:cNvSpPr>
            <a:spLocks noGrp="1"/>
          </p:cNvSpPr>
          <p:nvPr>
            <p:ph type="dt" sz="half" idx="11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FB04CF-81CC-47F0-855A-33B59A130DBC}" type="datetimeFigureOut">
              <a:rPr lang="nb-NO" smtClean="0"/>
              <a:pPr/>
              <a:t>13.06.2018</a:t>
            </a:fld>
            <a:endParaRPr lang="nb-NO" dirty="0"/>
          </a:p>
        </p:txBody>
      </p:sp>
      <p:sp>
        <p:nvSpPr>
          <p:cNvPr id="10" name="Plassholder for bunntekst 11"/>
          <p:cNvSpPr>
            <a:spLocks noGrp="1"/>
          </p:cNvSpPr>
          <p:nvPr>
            <p:ph type="ftr" sz="quarter" idx="12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1E8F6-2B4B-4D21-97C6-FF770707A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FB04CF-81CC-47F0-855A-33B59A130DBC}" type="datetimeFigureOut">
              <a:rPr lang="nb-NO" smtClean="0"/>
              <a:pPr/>
              <a:t>13.06.2018</a:t>
            </a:fld>
            <a:endParaRPr lang="nb-NO" dirty="0"/>
          </a:p>
        </p:txBody>
      </p:sp>
      <p:sp>
        <p:nvSpPr>
          <p:cNvPr id="5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A16B0-AD4F-4FA9-9FF1-40F07A00C1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FB04CF-81CC-47F0-855A-33B59A130DBC}" type="datetimeFigureOut">
              <a:rPr lang="nb-NO" smtClean="0"/>
              <a:pPr/>
              <a:t>13.06.2018</a:t>
            </a:fld>
            <a:endParaRPr lang="nb-NO" dirty="0"/>
          </a:p>
        </p:txBody>
      </p:sp>
      <p:sp>
        <p:nvSpPr>
          <p:cNvPr id="4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4FE08-1D12-4667-B794-58101E457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lassholder for dato 10"/>
          <p:cNvSpPr>
            <a:spLocks noGrp="1"/>
          </p:cNvSpPr>
          <p:nvPr>
            <p:ph type="dt" sz="half" idx="11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FB04CF-81CC-47F0-855A-33B59A130DBC}" type="datetimeFigureOut">
              <a:rPr lang="nb-NO" smtClean="0"/>
              <a:pPr/>
              <a:t>13.06.2018</a:t>
            </a:fld>
            <a:endParaRPr lang="nb-NO" dirty="0"/>
          </a:p>
        </p:txBody>
      </p:sp>
      <p:sp>
        <p:nvSpPr>
          <p:cNvPr id="7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8AB20-78D9-4152-830E-F2CEEF3923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lassholder for dato 10"/>
          <p:cNvSpPr>
            <a:spLocks noGrp="1"/>
          </p:cNvSpPr>
          <p:nvPr>
            <p:ph type="dt" sz="half" idx="11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FB04CF-81CC-47F0-855A-33B59A130DBC}" type="datetimeFigureOut">
              <a:rPr lang="nb-NO" smtClean="0"/>
              <a:pPr/>
              <a:t>13.06.2018</a:t>
            </a:fld>
            <a:endParaRPr lang="nb-NO" dirty="0"/>
          </a:p>
        </p:txBody>
      </p:sp>
      <p:sp>
        <p:nvSpPr>
          <p:cNvPr id="7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65188" y="1130300"/>
            <a:ext cx="78105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27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188" y="2060575"/>
            <a:ext cx="78105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1844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4188" y="359952"/>
            <a:ext cx="5857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3A49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C9A784B-3709-4200-B112-4BB84DC1A0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18" descr="pos logo til 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9713" y="184150"/>
            <a:ext cx="3409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lassholder for dato 10"/>
          <p:cNvSpPr>
            <a:spLocks noGrp="1"/>
          </p:cNvSpPr>
          <p:nvPr>
            <p:ph type="dt" sz="half" idx="2"/>
          </p:nvPr>
        </p:nvSpPr>
        <p:spPr>
          <a:xfrm>
            <a:off x="854224" y="6453336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FB04CF-81CC-47F0-855A-33B59A130DBC}" type="datetimeFigureOut">
              <a:rPr lang="nb-NO" smtClean="0"/>
              <a:pPr/>
              <a:t>13.06.2018</a:t>
            </a:fld>
            <a:endParaRPr lang="nb-NO" dirty="0"/>
          </a:p>
        </p:txBody>
      </p:sp>
      <p:sp>
        <p:nvSpPr>
          <p:cNvPr id="12" name="Plassholder for bunntekst 11"/>
          <p:cNvSpPr>
            <a:spLocks noGrp="1"/>
          </p:cNvSpPr>
          <p:nvPr>
            <p:ph type="ftr" sz="quarter" idx="3"/>
          </p:nvPr>
        </p:nvSpPr>
        <p:spPr>
          <a:xfrm>
            <a:off x="5796136" y="6453336"/>
            <a:ext cx="2895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396A0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396A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396A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396A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2396A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TheSans B7 Bold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TheSans B7 Bold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TheSans B7 Bold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TheSans B7 Bold" pitchFamily="5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627063" indent="-2714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000000"/>
          </a:solidFill>
          <a:latin typeface="Calibri" pitchFamily="34" charset="0"/>
        </a:defRPr>
      </a:lvl2pPr>
      <a:lvl3pPr marL="896938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800">
          <a:solidFill>
            <a:srgbClr val="000000"/>
          </a:solidFill>
          <a:latin typeface="Calibri" pitchFamily="34" charset="0"/>
        </a:defRPr>
      </a:lvl3pPr>
      <a:lvl4pPr marL="1258888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800">
          <a:solidFill>
            <a:srgbClr val="000000"/>
          </a:solidFill>
          <a:latin typeface="Calibri" pitchFamily="34" charset="0"/>
        </a:defRPr>
      </a:lvl4pPr>
      <a:lvl5pPr marL="1525588" indent="-228600" algn="l" rtl="0" eaLnBrk="1" fontAlgn="base" hangingPunct="1">
        <a:spcBef>
          <a:spcPct val="20000"/>
        </a:spcBef>
        <a:spcAft>
          <a:spcPct val="0"/>
        </a:spcAft>
        <a:buClr>
          <a:schemeClr val="accent6"/>
        </a:buClr>
        <a:buFont typeface="Wingdings" pitchFamily="2" charset="2"/>
        <a:buChar char="§"/>
        <a:defRPr sz="18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>
          <a:solidFill>
            <a:srgbClr val="000000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68450" y="2060848"/>
            <a:ext cx="7180014" cy="1368153"/>
          </a:xfrm>
        </p:spPr>
        <p:txBody>
          <a:bodyPr>
            <a:normAutofit fontScale="90000"/>
          </a:bodyPr>
          <a:lstStyle/>
          <a:p>
            <a:r>
              <a:rPr lang="nb-NO" dirty="0"/>
              <a:t>Etterstad videregående skole – Informasjonsmøte </a:t>
            </a:r>
            <a:br>
              <a:rPr lang="nb-NO" dirty="0"/>
            </a:br>
            <a:r>
              <a:rPr lang="nb-NO" dirty="0"/>
              <a:t>13.06.2018</a:t>
            </a:r>
          </a:p>
        </p:txBody>
      </p:sp>
    </p:spTree>
    <p:extLst>
      <p:ext uri="{BB962C8B-B14F-4D97-AF65-F5344CB8AC3E}">
        <p14:creationId xmlns:p14="http://schemas.microsoft.com/office/powerpoint/2010/main" val="426781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810500" cy="854075"/>
          </a:xfrm>
        </p:spPr>
        <p:txBody>
          <a:bodyPr/>
          <a:lstStyle/>
          <a:p>
            <a:r>
              <a:rPr lang="nb-NO" altLang="nb-NO" sz="2000" dirty="0"/>
              <a:t>Skisse nybygg E og rehabilitering Foreløpig</a:t>
            </a:r>
            <a:endParaRPr lang="nb-NO" sz="2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656EA-4618-44DE-91C7-84BF79700CE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Bild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46771"/>
            <a:ext cx="8438455" cy="435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9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5128DA-DA13-4528-8F6C-0DFAC49F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475" y="446802"/>
            <a:ext cx="7810500" cy="854075"/>
          </a:xfrm>
        </p:spPr>
        <p:txBody>
          <a:bodyPr/>
          <a:lstStyle/>
          <a:p>
            <a:r>
              <a:rPr lang="nb-NO" sz="2000" dirty="0"/>
              <a:t>Fasade Øst Bygg E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6AB81D4-4A46-462D-8B5B-84089C491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488832" cy="5616625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3DC5DBA-1441-4569-B589-7376D98FC4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656EA-4618-44DE-91C7-84BF79700C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4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D9B834-C5EB-47A5-991E-1216DFDB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59952"/>
            <a:ext cx="7810500" cy="854075"/>
          </a:xfrm>
        </p:spPr>
        <p:txBody>
          <a:bodyPr/>
          <a:lstStyle/>
          <a:p>
            <a:r>
              <a:rPr lang="nb-NO" sz="2000" dirty="0"/>
              <a:t>Utomhus Øst 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77BB6B3-F879-4A6D-BEF8-1CD9981AD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931507"/>
            <a:ext cx="8284154" cy="5914203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FC244C-BD36-4952-9AEF-27691BF8B2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656EA-4618-44DE-91C7-84BF79700CE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4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7C17D8-CC25-4E1D-B4A8-F8BEB30BD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70382"/>
            <a:ext cx="7992120" cy="931639"/>
          </a:xfrm>
        </p:spPr>
        <p:txBody>
          <a:bodyPr/>
          <a:lstStyle/>
          <a:p>
            <a:r>
              <a:rPr lang="nb-NO" sz="2000" dirty="0"/>
              <a:t>Utomhus Vest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84B1EDA-7EB2-48F5-9EC2-A27E2F273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1" y="980728"/>
            <a:ext cx="8150423" cy="5755712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E6FF7D8-C110-40EA-90C8-6DCEE4D96F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656EA-4618-44DE-91C7-84BF79700C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3EEDA8-E43B-42B8-868D-A10BFCE75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05126"/>
            <a:ext cx="7810500" cy="854075"/>
          </a:xfrm>
        </p:spPr>
        <p:txBody>
          <a:bodyPr/>
          <a:lstStyle/>
          <a:p>
            <a:r>
              <a:rPr lang="nb-NO" dirty="0"/>
              <a:t>Spørsmål?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7C1CB2C-BADB-473B-8641-81D24355CF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656EA-4618-44DE-91C7-84BF79700C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075" name="Bilde 2" descr="image003">
            <a:extLst>
              <a:ext uri="{FF2B5EF4-FFF2-40B4-BE49-F238E27FC236}">
                <a16:creationId xmlns:a16="http://schemas.microsoft.com/office/drawing/2014/main" id="{9628819A-2897-4465-89EC-A163B3E0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5449030" cy="54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07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innhold 2"/>
          <p:cNvSpPr>
            <a:spLocks noGrp="1" noChangeArrowheads="1"/>
          </p:cNvSpPr>
          <p:nvPr>
            <p:ph idx="1"/>
          </p:nvPr>
        </p:nvSpPr>
        <p:spPr>
          <a:xfrm>
            <a:off x="582613" y="830263"/>
            <a:ext cx="7813675" cy="4340225"/>
          </a:xfrm>
        </p:spPr>
        <p:txBody>
          <a:bodyPr/>
          <a:lstStyle/>
          <a:p>
            <a:pPr marL="0" indent="0">
              <a:buNone/>
            </a:pPr>
            <a:r>
              <a:rPr lang="nb-NO" altLang="nb-NO" b="1" dirty="0"/>
              <a:t>Agenda:</a:t>
            </a:r>
          </a:p>
          <a:p>
            <a:pPr marL="0" indent="0">
              <a:buNone/>
            </a:pPr>
            <a:endParaRPr lang="nb-NO" altLang="nb-NO" dirty="0"/>
          </a:p>
          <a:p>
            <a:r>
              <a:rPr lang="nb-NO" altLang="nb-NO" dirty="0"/>
              <a:t>Generell Informasjon om prosjektet</a:t>
            </a:r>
          </a:p>
          <a:p>
            <a:r>
              <a:rPr lang="nb-NO" altLang="nb-NO" dirty="0"/>
              <a:t>Hva skal skje i sommer/høst</a:t>
            </a:r>
          </a:p>
          <a:p>
            <a:r>
              <a:rPr lang="nb-NO" altLang="nb-NO" dirty="0"/>
              <a:t>Åpent. Spørsmål</a:t>
            </a:r>
          </a:p>
          <a:p>
            <a:pPr marL="0" indent="0">
              <a:buNone/>
            </a:pPr>
            <a:br>
              <a:rPr lang="nb-NO" altLang="nb-NO" dirty="0"/>
            </a:br>
            <a:br>
              <a:rPr lang="nb-NO" altLang="nb-NO" dirty="0"/>
            </a:br>
            <a:br>
              <a:rPr lang="nb-NO" altLang="nb-NO" dirty="0"/>
            </a:br>
            <a:endParaRPr lang="nb-NO" altLang="nb-NO" dirty="0"/>
          </a:p>
        </p:txBody>
      </p:sp>
      <p:sp>
        <p:nvSpPr>
          <p:cNvPr id="7171" name="Plassholder for lysbildenummer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1A6055-C749-4210-8860-AAEBAE3F325F}" type="slidenum">
              <a:rPr lang="en-US" altLang="nb-NO" smtClean="0">
                <a:solidFill>
                  <a:srgbClr val="23A491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nb-NO">
              <a:solidFill>
                <a:srgbClr val="23A49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9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813754"/>
            <a:ext cx="7810500" cy="854075"/>
          </a:xfrm>
        </p:spPr>
        <p:txBody>
          <a:bodyPr/>
          <a:lstStyle/>
          <a:p>
            <a:r>
              <a:rPr lang="nb-NO" altLang="nb-NO" dirty="0"/>
              <a:t>Eksisterende anlegg</a:t>
            </a:r>
            <a:endParaRPr lang="nb-NO" dirty="0"/>
          </a:p>
        </p:txBody>
      </p:sp>
      <p:pic>
        <p:nvPicPr>
          <p:cNvPr id="5" name="Bild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83" y="1694296"/>
            <a:ext cx="8150423" cy="4940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656EA-4618-44DE-91C7-84BF79700C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59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 noChangeArrowheads="1"/>
          </p:cNvSpPr>
          <p:nvPr>
            <p:ph type="title"/>
          </p:nvPr>
        </p:nvSpPr>
        <p:spPr>
          <a:xfrm>
            <a:off x="469504" y="692696"/>
            <a:ext cx="7378452" cy="720591"/>
          </a:xfrm>
        </p:spPr>
        <p:txBody>
          <a:bodyPr>
            <a:normAutofit/>
          </a:bodyPr>
          <a:lstStyle/>
          <a:p>
            <a:r>
              <a:rPr lang="nb-NO" altLang="nb-NO" dirty="0"/>
              <a:t>Kort orientering om prosjektet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1556793"/>
            <a:ext cx="8280152" cy="5184575"/>
          </a:xfrm>
        </p:spPr>
        <p:txBody>
          <a:bodyPr/>
          <a:lstStyle/>
          <a:p>
            <a:pPr>
              <a:defRPr/>
            </a:pPr>
            <a:r>
              <a:rPr lang="nb-NO" altLang="nb-NO" dirty="0"/>
              <a:t>Etterstad </a:t>
            </a:r>
            <a:r>
              <a:rPr lang="nb-NO" altLang="nb-NO" dirty="0" err="1"/>
              <a:t>vgs</a:t>
            </a:r>
            <a:r>
              <a:rPr lang="nb-NO" altLang="nb-NO" dirty="0"/>
              <a:t> skal </a:t>
            </a:r>
            <a:r>
              <a:rPr lang="nb-NO" altLang="nb-NO" dirty="0" err="1"/>
              <a:t>totalrehabiliteres</a:t>
            </a:r>
            <a:r>
              <a:rPr lang="nb-NO" altLang="nb-NO" dirty="0"/>
              <a:t> og elevantallet utvides fra 766 til 1126 elever innen utgangen av 2023 med en kostnadsramme på 711 mill. NOK</a:t>
            </a:r>
          </a:p>
          <a:p>
            <a:pPr>
              <a:defRPr/>
            </a:pPr>
            <a:endParaRPr lang="nb-NO" altLang="nb-NO" dirty="0"/>
          </a:p>
          <a:p>
            <a:pPr>
              <a:defRPr/>
            </a:pPr>
            <a:endParaRPr lang="nb-NO" alt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656EA-4618-44DE-91C7-84BF79700CE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173667"/>
              </p:ext>
            </p:extLst>
          </p:nvPr>
        </p:nvGraphicFramePr>
        <p:xfrm>
          <a:off x="767401" y="2259015"/>
          <a:ext cx="7536421" cy="4117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hart" r:id="rId3" imgW="7651143" imgH="4298052" progId="Excel.Chart.8">
                  <p:embed/>
                </p:oleObj>
              </mc:Choice>
              <mc:Fallback>
                <p:oleObj name="Chart" r:id="rId3" imgW="7651143" imgH="4298052" progId="Excel.Chart.8">
                  <p:embed/>
                  <p:pic>
                    <p:nvPicPr>
                      <p:cNvPr id="9221" name="Diagram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1" y="2259015"/>
                        <a:ext cx="7536421" cy="41175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32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EA16B0-AD4F-4FA9-9FF1-40F07A00C12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323528" y="1412776"/>
            <a:ext cx="50760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nb-NO" altLang="nb-NO" dirty="0"/>
          </a:p>
          <a:p>
            <a:pPr>
              <a:defRPr/>
            </a:pPr>
            <a:r>
              <a:rPr lang="nb-NO" altLang="nb-NO" dirty="0"/>
              <a:t>Bygg E, rives og bygges nytt</a:t>
            </a:r>
          </a:p>
          <a:p>
            <a:pPr>
              <a:defRPr/>
            </a:pPr>
            <a:endParaRPr lang="nb-NO" altLang="nb-NO" dirty="0"/>
          </a:p>
          <a:p>
            <a:pPr>
              <a:defRPr/>
            </a:pPr>
            <a:r>
              <a:rPr lang="nb-NO" altLang="nb-NO" dirty="0"/>
              <a:t>Bygg D inkl. mellombygg </a:t>
            </a:r>
            <a:r>
              <a:rPr lang="nb-NO" altLang="nb-NO" dirty="0" err="1"/>
              <a:t>totalrehabiliteres</a:t>
            </a:r>
            <a:endParaRPr lang="nb-NO" altLang="nb-NO" dirty="0"/>
          </a:p>
          <a:p>
            <a:pPr>
              <a:defRPr/>
            </a:pPr>
            <a:endParaRPr lang="nb-NO" altLang="nb-NO" dirty="0"/>
          </a:p>
          <a:p>
            <a:pPr>
              <a:defRPr/>
            </a:pPr>
            <a:r>
              <a:rPr lang="nb-NO" altLang="nb-NO" dirty="0"/>
              <a:t>Bygg C bygge kantinekjøkken. </a:t>
            </a:r>
          </a:p>
          <a:p>
            <a:pPr>
              <a:defRPr/>
            </a:pPr>
            <a:endParaRPr lang="nb-NO" sz="1400" dirty="0"/>
          </a:p>
          <a:p>
            <a:pPr>
              <a:defRPr/>
            </a:pPr>
            <a:endParaRPr lang="nb-NO" sz="1400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165362"/>
              </p:ext>
            </p:extLst>
          </p:nvPr>
        </p:nvGraphicFramePr>
        <p:xfrm>
          <a:off x="5004048" y="1052736"/>
          <a:ext cx="3685927" cy="3024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Chart" r:id="rId3" imgW="7919390" imgH="3639627" progId="Excel.Chart.8">
                  <p:embed/>
                </p:oleObj>
              </mc:Choice>
              <mc:Fallback>
                <p:oleObj name="Chart" r:id="rId3" imgW="7919390" imgH="3639627" progId="Excel.Chart.8">
                  <p:embed/>
                  <p:pic>
                    <p:nvPicPr>
                      <p:cNvPr id="11269" name="Diagram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052736"/>
                        <a:ext cx="3685927" cy="3024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11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980729"/>
            <a:ext cx="8280920" cy="5472460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Byggearbeidene starter i juli 2018 og vil omfatte:</a:t>
            </a:r>
          </a:p>
          <a:p>
            <a:pPr marL="0" indent="0">
              <a:buNone/>
            </a:pPr>
            <a:endParaRPr lang="nb-NO" dirty="0"/>
          </a:p>
          <a:p>
            <a:pPr lvl="0"/>
            <a:r>
              <a:rPr lang="nb-NO" dirty="0"/>
              <a:t>Omlegging av tekniske anlegg og nytt kantinekjøkken bygg C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dirty="0" err="1"/>
              <a:t>Riving</a:t>
            </a:r>
            <a:r>
              <a:rPr lang="nb-NO" dirty="0"/>
              <a:t> av bygg E januar 2019 ( bygges nytt)</a:t>
            </a:r>
          </a:p>
          <a:p>
            <a:pPr marL="0" lvl="0" indent="0">
              <a:buNone/>
            </a:pPr>
            <a:endParaRPr lang="nb-NO" dirty="0"/>
          </a:p>
          <a:p>
            <a:pPr lvl="0"/>
            <a:r>
              <a:rPr lang="nb-NO" dirty="0"/>
              <a:t>Ferdigstillelse av bygg E 2022</a:t>
            </a:r>
          </a:p>
          <a:p>
            <a:pPr marL="0" lvl="0" indent="0">
              <a:buNone/>
            </a:pPr>
            <a:endParaRPr lang="nb-NO" dirty="0"/>
          </a:p>
          <a:p>
            <a:pPr>
              <a:defRPr/>
            </a:pPr>
            <a:r>
              <a:rPr lang="nb-NO" altLang="nb-NO" dirty="0"/>
              <a:t>Bygg D inkl. mellombygg </a:t>
            </a:r>
            <a:r>
              <a:rPr lang="nb-NO" altLang="nb-NO" dirty="0" err="1"/>
              <a:t>totalrehabiliteres</a:t>
            </a:r>
            <a:r>
              <a:rPr lang="nb-NO" altLang="nb-NO" dirty="0"/>
              <a:t> 2023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656EA-4618-44DE-91C7-84BF79700CE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6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 txBox="1">
            <a:spLocks noGrp="1"/>
          </p:cNvSpPr>
          <p:nvPr>
            <p:ph type="title"/>
          </p:nvPr>
        </p:nvSpPr>
        <p:spPr>
          <a:xfrm>
            <a:off x="441500" y="804207"/>
            <a:ext cx="76626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sz="2400" kern="0" dirty="0">
                <a:solidFill>
                  <a:srgbClr val="2396A0"/>
                </a:solidFill>
                <a:latin typeface="Calibri" pitchFamily="34" charset="0"/>
                <a:ea typeface="+mj-ea"/>
                <a:cs typeface="+mj-cs"/>
              </a:rPr>
              <a:t>Forberedende arbeider sommer/høst 2018</a:t>
            </a:r>
            <a:br>
              <a:rPr lang="nb-NO" sz="2400" kern="0" dirty="0">
                <a:solidFill>
                  <a:srgbClr val="2396A0"/>
                </a:solidFill>
                <a:latin typeface="Calibri" pitchFamily="34" charset="0"/>
                <a:ea typeface="+mj-ea"/>
                <a:cs typeface="+mj-cs"/>
              </a:rPr>
            </a:br>
            <a:br>
              <a:rPr lang="nb-NO" sz="2400" dirty="0"/>
            </a:br>
            <a:endParaRPr lang="nb-NO" sz="2400" kern="0" dirty="0">
              <a:solidFill>
                <a:srgbClr val="2396A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656EA-4618-44DE-91C7-84BF79700CE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700808"/>
            <a:ext cx="8892480" cy="49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7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8041" y="598077"/>
            <a:ext cx="7810500" cy="854075"/>
          </a:xfrm>
        </p:spPr>
        <p:txBody>
          <a:bodyPr/>
          <a:lstStyle/>
          <a:p>
            <a:r>
              <a:rPr lang="nb-NO" altLang="nb-NO" dirty="0"/>
              <a:t>Riggplan </a:t>
            </a:r>
            <a:r>
              <a:rPr lang="nb-NO" altLang="nb-NO" dirty="0" err="1"/>
              <a:t>riving</a:t>
            </a:r>
            <a:r>
              <a:rPr lang="nb-NO" altLang="nb-NO" dirty="0"/>
              <a:t> bygg E 2019-2021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656EA-4618-44DE-91C7-84BF79700CE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lassholder for innhold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268760"/>
            <a:ext cx="7128792" cy="5458465"/>
          </a:xfrm>
        </p:spPr>
      </p:pic>
    </p:spTree>
    <p:extLst>
      <p:ext uri="{BB962C8B-B14F-4D97-AF65-F5344CB8AC3E}">
        <p14:creationId xmlns:p14="http://schemas.microsoft.com/office/powerpoint/2010/main" val="203361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6581" y="605126"/>
            <a:ext cx="7810500" cy="854075"/>
          </a:xfrm>
        </p:spPr>
        <p:txBody>
          <a:bodyPr/>
          <a:lstStyle/>
          <a:p>
            <a:r>
              <a:rPr lang="nb-NO" altLang="nb-NO" dirty="0"/>
              <a:t>Riggplan rehabilitering Bygg D 2021-2023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6656EA-4618-44DE-91C7-84BF79700C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lassholder for innhold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581" y="1268760"/>
            <a:ext cx="6721723" cy="5503727"/>
          </a:xfrm>
        </p:spPr>
      </p:pic>
    </p:spTree>
    <p:extLst>
      <p:ext uri="{BB962C8B-B14F-4D97-AF65-F5344CB8AC3E}">
        <p14:creationId xmlns:p14="http://schemas.microsoft.com/office/powerpoint/2010/main" val="405923680"/>
      </p:ext>
    </p:extLst>
  </p:cSld>
  <p:clrMapOvr>
    <a:masterClrMapping/>
  </p:clrMapOvr>
</p:sld>
</file>

<file path=ppt/theme/theme1.xml><?xml version="1.0" encoding="utf-8"?>
<a:theme xmlns:a="http://schemas.openxmlformats.org/drawingml/2006/main" name="UB_ppt mal_rød">
  <a:themeElements>
    <a:clrScheme name="UBF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C3000A"/>
      </a:accent2>
      <a:accent3>
        <a:srgbClr val="23A491"/>
      </a:accent3>
      <a:accent4>
        <a:srgbClr val="000000"/>
      </a:accent4>
      <a:accent5>
        <a:srgbClr val="DAEDEF"/>
      </a:accent5>
      <a:accent6>
        <a:srgbClr val="B00008"/>
      </a:accent6>
      <a:hlink>
        <a:srgbClr val="23A491"/>
      </a:hlink>
      <a:folHlink>
        <a:srgbClr val="99CC00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rtlCol="0" anchor="ctr"/>
      <a:lstStyle>
        <a:defPPr algn="ctr">
          <a:defRPr sz="2000" dirty="0" err="1" smtClean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</TotalTime>
  <Words>154</Words>
  <Application>Microsoft Office PowerPoint</Application>
  <PresentationFormat>Skjermfremvisning (4:3)</PresentationFormat>
  <Paragraphs>46</Paragraphs>
  <Slides>14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TheSans B7 Bold</vt:lpstr>
      <vt:lpstr>Wingdings</vt:lpstr>
      <vt:lpstr>UB_ppt mal_rød</vt:lpstr>
      <vt:lpstr>Chart</vt:lpstr>
      <vt:lpstr>Etterstad videregående skole – Informasjonsmøte  13.06.2018</vt:lpstr>
      <vt:lpstr>PowerPoint-presentasjon</vt:lpstr>
      <vt:lpstr>Eksisterende anlegg</vt:lpstr>
      <vt:lpstr>Kort orientering om prosjektet</vt:lpstr>
      <vt:lpstr>PowerPoint-presentasjon</vt:lpstr>
      <vt:lpstr>PowerPoint-presentasjon</vt:lpstr>
      <vt:lpstr>Forberedende arbeider sommer/høst 2018  </vt:lpstr>
      <vt:lpstr>Riggplan riving bygg E 2019-2021</vt:lpstr>
      <vt:lpstr>Riggplan rehabilitering Bygg D 2021-2023</vt:lpstr>
      <vt:lpstr>Skisse nybygg E og rehabilitering Foreløpig</vt:lpstr>
      <vt:lpstr>Fasade Øst Bygg E</vt:lpstr>
      <vt:lpstr>Utomhus Øst </vt:lpstr>
      <vt:lpstr>Utomhus Vest</vt:lpstr>
      <vt:lpstr>Spørsmål?</vt:lpstr>
    </vt:vector>
  </TitlesOfParts>
  <Company>Undervisningsbygg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av Undervisningsbygg</dc:title>
  <dc:creator>Tone Sundnes Reiten</dc:creator>
  <cp:keywords>powerpoint mal rød</cp:keywords>
  <dc:description>Ver 1.2 - 12.11.10 - Nytt design på punktmerker mm
Ver.1.1 - 17.11.10 - Lagt inn dokumentnr, og versjon i bunntekst
Ver.1.0 - 26.04.10 - Ny mal for Websak</dc:description>
  <cp:lastModifiedBy>Dea Mella</cp:lastModifiedBy>
  <cp:revision>117</cp:revision>
  <cp:lastPrinted>2014-02-24T11:46:51Z</cp:lastPrinted>
  <dcterms:created xsi:type="dcterms:W3CDTF">2014-01-31T08:07:20Z</dcterms:created>
  <dcterms:modified xsi:type="dcterms:W3CDTF">2018-06-13T09:33:44Z</dcterms:modified>
  <cp:category>Mal</cp:category>
  <cp:contentStatus>Godkjent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tatus">
    <vt:lpwstr>1.2</vt:lpwstr>
  </property>
  <property fmtid="{D5CDD505-2E9C-101B-9397-08002B2CF9AE}" pid="3" name="Dokumentnummer">
    <vt:lpwstr>100990</vt:lpwstr>
  </property>
  <property fmtid="{D5CDD505-2E9C-101B-9397-08002B2CF9AE}" pid="4" name="Sluttdato">
    <vt:lpwstr>22.11.2010</vt:lpwstr>
  </property>
  <property fmtid="{D5CDD505-2E9C-101B-9397-08002B2CF9AE}" pid="5" name="Registreringsdato">
    <vt:lpwstr>17.11.2010</vt:lpwstr>
  </property>
</Properties>
</file>